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75" r:id="rId4"/>
    <p:sldId id="291" r:id="rId5"/>
    <p:sldId id="279" r:id="rId6"/>
    <p:sldId id="284" r:id="rId7"/>
    <p:sldId id="285" r:id="rId8"/>
    <p:sldId id="296" r:id="rId9"/>
    <p:sldId id="280" r:id="rId10"/>
    <p:sldId id="276" r:id="rId11"/>
    <p:sldId id="257" r:id="rId12"/>
    <p:sldId id="278" r:id="rId13"/>
    <p:sldId id="286" r:id="rId14"/>
    <p:sldId id="261" r:id="rId15"/>
    <p:sldId id="281" r:id="rId16"/>
    <p:sldId id="283" r:id="rId17"/>
    <p:sldId id="287" r:id="rId18"/>
    <p:sldId id="288" r:id="rId19"/>
    <p:sldId id="282" r:id="rId20"/>
    <p:sldId id="295" r:id="rId21"/>
    <p:sldId id="289" r:id="rId22"/>
    <p:sldId id="290" r:id="rId23"/>
    <p:sldId id="292" r:id="rId24"/>
    <p:sldId id="294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2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D61AA-32D3-9D44-A386-184BEA0D0EC4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95904-7634-264C-A1A7-E8903577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16B5-FA3F-974A-A626-10E134EE0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4352F-1BAA-0545-A035-715F2623E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0EA89-C65F-594A-BC9A-ED2B4BF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C320-5B54-E947-8ABB-59B03C346F67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BA70-04FE-6D4D-AE86-113B2A68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A5992-E692-7A49-8FE5-E8657CD3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26B5-A151-4448-96AD-037E3903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DC060-29AC-7A4F-80C3-9774EE850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7C64-8983-1F45-A6DD-B2E1EDE4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258E-AB06-B246-92CD-B3744B19C09B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A57D2-4CCC-0A4D-AED7-DB47D8D2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779B-DA7E-804B-8858-A3C09FA2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77A46-05F0-6446-A934-F14561AA3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02C1C-9020-FB4A-8DC2-87A912A57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18AC-15B5-FD46-B696-BCABF9E1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C94A-4B0A-844A-9196-B13F22CC4E09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42DA2-20A8-AD4B-807E-C5AAF7E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DA193-0743-4541-8EDE-E47972C1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6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70C4-F1B3-8645-9D71-FA12161D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A255-09AD-1745-9335-3E5C08B5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DCCAD-A664-E448-BB1E-09601685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789-9A68-9B4D-9510-769D182F20BB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EFC1-929A-6B45-9F1C-E79CD032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7FE38-B34F-CF43-A495-FBB3B679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5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0151-2CE1-5D44-A466-AEED288C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6AD6C-83EA-1A41-B1E8-EE24A2A21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C47B0-2BEA-5B4D-ACFF-9C5FCE9C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7382-AFC5-ED42-985F-B02B068F7272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3FD5B-6759-384A-B3E1-47FAB505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8AD07-FF82-C14D-8A29-F5C8A524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A8DF-A979-C645-BA6F-22A0BC52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AAC2-B41B-7143-88AC-BC608DD3D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ADBAD-EC1B-8C4C-9482-0FF124F78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C1581-3330-A64E-8F27-781B889C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9115-FB0D-A148-A255-7AAA3B2AA491}" type="datetime1">
              <a:rPr lang="en-SG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8DDB5-6E53-E047-B835-226381DF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8FE6B-C5AF-3E4A-8E38-1B88EB51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650C-5110-FD40-989C-AF485F09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5D6C2-E4ED-6C44-AA70-73BC57B3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530A7-CA79-FB44-B598-9999DF0B7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AF57C-C8AD-1D49-A403-AD608921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746C9-7202-764A-812A-0F3A88CD3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84F13-8691-DD42-BA63-FD5C020A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41D5-9B78-E447-8256-4309C44E7C7B}" type="datetime1">
              <a:rPr lang="en-SG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A1A0B-2EF5-424A-A373-B1A7A7E5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26149-7B47-114C-B8E5-5026B07C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2DF0-76DF-A245-8228-427FF6DE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1EEC7-F423-9946-99B4-2A5D68A2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E8AF-2839-6448-83E9-E37CA4B5B05F}" type="datetime1">
              <a:rPr lang="en-SG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97D1E-831A-CD4D-8E02-8CCBCCEC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DF4E-50CE-9D40-B134-5CF3CA46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719D5-E031-5C49-A85F-3A3D6A62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CF40-A79F-CA48-952C-53B159A064F5}" type="datetime1">
              <a:rPr lang="en-SG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FB760-537E-4E4D-9618-8DDCBC8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01714-2AD9-0749-A925-217388D2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C3CD-AAE4-8A47-950F-D3BE7B36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E390-5876-D847-8388-7DBE5B7F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2979D-E6D1-3742-8AB0-F638B2AC0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56305-13DB-A845-B67D-73DB365F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15B70-8352-024E-B1A1-0EF859E15A90}" type="datetime1">
              <a:rPr lang="en-SG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884AA-8329-B242-8F47-6C926D16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62C07-166E-0141-A2E1-22788C73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C4C-1A09-4745-A623-099F5DAB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2E1C7-6A8B-E84B-A3B4-17BE077EA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52F-9DD1-0443-8F52-FDC505601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B1CE4-493C-E349-84FF-EDFE4767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F3C51-2D0A-D74A-8486-475CDAD3253F}" type="datetime1">
              <a:rPr lang="en-SG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317C4-BD32-DE4E-9AE6-C8033261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77861-05C2-7C4F-87D9-EC354526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84CD4-26CD-1248-8733-4166CDD7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7314B-85AB-6748-8901-7988950AB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F5EC7-34E4-2F4E-ADD7-425B17B2A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EBED-06A5-2142-8D78-4EF5EC7D3BB7}" type="datetime1">
              <a:rPr lang="en-SG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944B-0F0C-7C4D-933E-47113D2F0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8234D-F936-2941-A744-60601F277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yeokm1/iot-esp32-mcu-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_source" TargetMode="External"/><Relationship Id="rId2" Type="http://schemas.openxmlformats.org/officeDocument/2006/relationships/hyperlink" Target="https://en.wikipedia.org/wiki/Semiconduc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jpg"/><Relationship Id="rId4" Type="http://schemas.openxmlformats.org/officeDocument/2006/relationships/hyperlink" Target="https://en.wikipedia.org/wiki/Electric_curr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development-tools/software/usb-to-uart-bridge-vcp-drivers" TargetMode="External"/><Relationship Id="rId2" Type="http://schemas.openxmlformats.org/officeDocument/2006/relationships/hyperlink" Target="https://github.com/yeokm1/iot-esp32-mcu-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espressif.com/dl/package_esp32_index.json" TargetMode="External"/><Relationship Id="rId4" Type="http://schemas.openxmlformats.org/officeDocument/2006/relationships/hyperlink" Target="https://www.arduino.cc/en/main/softw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B2BF-EA67-9548-AD64-8E189F2A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19" y="0"/>
            <a:ext cx="11200181" cy="1099976"/>
          </a:xfrm>
        </p:spPr>
        <p:txBody>
          <a:bodyPr/>
          <a:lstStyle/>
          <a:p>
            <a:r>
              <a:rPr lang="en-US" dirty="0"/>
              <a:t>IoT ESP32 MCU workshop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0C1F-4C1F-F74F-BBCE-B16F9739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9086D-AF9D-3A41-BBBF-B62DA563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" y="1566333"/>
            <a:ext cx="5019122" cy="3725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41273-8E9C-4D43-BBEB-9DD75D962834}"/>
              </a:ext>
            </a:extLst>
          </p:cNvPr>
          <p:cNvSpPr txBox="1"/>
          <p:nvPr/>
        </p:nvSpPr>
        <p:spPr>
          <a:xfrm>
            <a:off x="0" y="5892581"/>
            <a:ext cx="4683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SPD IoT 101 workshop (5 Sept 2019)</a:t>
            </a:r>
          </a:p>
          <a:p>
            <a:r>
              <a:rPr lang="en-SG" dirty="0"/>
              <a:t>Internet of Things 101 Workshop (14 Sept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B0035-B7E1-6D41-9E99-3650CF21C593}"/>
              </a:ext>
            </a:extLst>
          </p:cNvPr>
          <p:cNvSpPr txBox="1"/>
          <p:nvPr/>
        </p:nvSpPr>
        <p:spPr>
          <a:xfrm>
            <a:off x="6957234" y="5892581"/>
            <a:ext cx="523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dirty="0">
                <a:hlinkClick r:id="rId4"/>
              </a:rPr>
              <a:t>https://github.com/yeokm1/iot-esp32-mcu-workshop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7E276-981A-3444-BEAD-356612CEC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41" y="4315116"/>
            <a:ext cx="6409109" cy="1543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CB368-0761-574A-B6F7-CE4790999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57" y="1088448"/>
            <a:ext cx="4898285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40E-28E5-B045-8378-B4793979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25334"/>
            <a:ext cx="10515600" cy="1325563"/>
          </a:xfrm>
        </p:spPr>
        <p:txBody>
          <a:bodyPr/>
          <a:lstStyle/>
          <a:p>
            <a:r>
              <a:rPr lang="en-US" dirty="0"/>
              <a:t>Arduino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9D1-53E8-624F-9334-566D84F45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40" y="1450897"/>
            <a:ext cx="10515600" cy="4351338"/>
          </a:xfrm>
        </p:spPr>
        <p:txBody>
          <a:bodyPr/>
          <a:lstStyle/>
          <a:p>
            <a:r>
              <a:rPr lang="en-US" dirty="0"/>
              <a:t>Easy to use cross-platform IDE for microcontroller programming</a:t>
            </a:r>
          </a:p>
          <a:p>
            <a:r>
              <a:rPr lang="en-US" dirty="0"/>
              <a:t>Support for many microcontrollers</a:t>
            </a:r>
          </a:p>
          <a:p>
            <a:r>
              <a:rPr lang="en-US" dirty="0"/>
              <a:t>C/C++ language</a:t>
            </a:r>
          </a:p>
          <a:p>
            <a:r>
              <a:rPr lang="en-US" dirty="0"/>
              <a:t>Numerous libraries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AAED7-1A7B-F54B-8A88-32A972B8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B5A9-FFCF-8143-9352-E58FD6F5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0" y="2595531"/>
            <a:ext cx="7798130" cy="413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904BB-0EE6-7C4A-8A0B-71A489A8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0" y="4147391"/>
            <a:ext cx="3198461" cy="22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459B-2728-9544-91BF-D7827FEA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3" y="136525"/>
            <a:ext cx="10515600" cy="919665"/>
          </a:xfrm>
        </p:spPr>
        <p:txBody>
          <a:bodyPr/>
          <a:lstStyle/>
          <a:p>
            <a:r>
              <a:rPr lang="en-US" dirty="0"/>
              <a:t>01-Serial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EC3E-A94B-4A40-856A-EC3422FB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83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Verify Arduino SDK installed correctly as in the parent </a:t>
            </a:r>
            <a:r>
              <a:rPr lang="en-SG" dirty="0" err="1"/>
              <a:t>README.md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How to flash an Arduino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the serial console and ESP32 log facility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174A-2E14-164B-BBBA-272DFF81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8A4B6-B352-7C4D-9A68-26F4025F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2868378"/>
            <a:ext cx="6245506" cy="36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8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6F0B7-1ABC-B947-91F2-94BABC5C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C8249-1A90-D047-A70C-60610C76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8529" cy="317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F9D90-8819-D044-A4C8-1D26FC49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1" y="0"/>
            <a:ext cx="6240379" cy="28673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A8077-F796-974F-9AE4-19FCCC76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894710"/>
            <a:ext cx="3713357" cy="1490441"/>
          </a:xfrm>
        </p:spPr>
        <p:txBody>
          <a:bodyPr>
            <a:normAutofit/>
          </a:bodyPr>
          <a:lstStyle/>
          <a:p>
            <a:r>
              <a:rPr lang="en-US" sz="1600" dirty="0"/>
              <a:t>Magnifying glass opens serial console</a:t>
            </a:r>
          </a:p>
          <a:p>
            <a:r>
              <a:rPr lang="en-US" sz="1600" dirty="0"/>
              <a:t>Show Timestamps</a:t>
            </a:r>
          </a:p>
          <a:p>
            <a:r>
              <a:rPr lang="en-US" sz="1600" dirty="0"/>
              <a:t>Newline</a:t>
            </a:r>
          </a:p>
          <a:p>
            <a:r>
              <a:rPr lang="en-US" sz="1600" dirty="0"/>
              <a:t>115200 baud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DE06C-F2F3-0348-9F60-0D5C275B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8795"/>
            <a:ext cx="8144888" cy="36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D69A-EF0D-2543-90AA-4089C789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9" y="320675"/>
            <a:ext cx="10515600" cy="1325563"/>
          </a:xfrm>
        </p:spPr>
        <p:txBody>
          <a:bodyPr/>
          <a:lstStyle/>
          <a:p>
            <a:r>
              <a:rPr lang="en-US" dirty="0"/>
              <a:t>02-Blinky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1B864-E5C8-1A4B-BB3D-0A5EB31A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69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Connect an LED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Blink from the LED</a:t>
            </a:r>
          </a:p>
          <a:p>
            <a:pPr marL="0" indent="0">
              <a:buNone/>
            </a:pPr>
            <a:br>
              <a:rPr lang="en-SG" dirty="0"/>
            </a:b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9389-2AFB-BB43-B8BF-9C21B856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8BA0-CFFC-CB43-81AC-F7396D67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2916573"/>
            <a:ext cx="7239984" cy="32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61" y="261949"/>
            <a:ext cx="7886700" cy="629593"/>
          </a:xfrm>
        </p:spPr>
        <p:txBody>
          <a:bodyPr>
            <a:normAutofit fontScale="90000"/>
          </a:bodyPr>
          <a:lstStyle/>
          <a:p>
            <a:r>
              <a:rPr lang="en-SG" dirty="0"/>
              <a:t>Half/Full Breadboard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961" y="1103918"/>
            <a:ext cx="9805722" cy="5267798"/>
          </a:xfrm>
        </p:spPr>
        <p:txBody>
          <a:bodyPr>
            <a:normAutofit/>
          </a:bodyPr>
          <a:lstStyle/>
          <a:p>
            <a:r>
              <a:rPr lang="en-SG" dirty="0"/>
              <a:t>Base Prototyping component</a:t>
            </a:r>
          </a:p>
          <a:p>
            <a:r>
              <a:rPr lang="en-SG" dirty="0"/>
              <a:t>Continuous lines indicate those holes are connected together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1" y="2319143"/>
            <a:ext cx="6109778" cy="4402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A85C2-2D75-7140-85A2-551EEE89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1B775-4B9E-9141-B2CE-7FEAA6643476}"/>
              </a:ext>
            </a:extLst>
          </p:cNvPr>
          <p:cNvSpPr/>
          <p:nvPr/>
        </p:nvSpPr>
        <p:spPr>
          <a:xfrm>
            <a:off x="6641393" y="4802056"/>
            <a:ext cx="54042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Horizontal usually for 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Convention: </a:t>
            </a:r>
            <a:r>
              <a:rPr lang="en-SG" sz="2400" dirty="0">
                <a:solidFill>
                  <a:srgbClr val="FF0000"/>
                </a:solidFill>
              </a:rPr>
              <a:t>Red</a:t>
            </a:r>
            <a:r>
              <a:rPr lang="en-SG" sz="2400" dirty="0"/>
              <a:t> for +, Black/</a:t>
            </a:r>
            <a:r>
              <a:rPr lang="en-SG" sz="2400" dirty="0">
                <a:solidFill>
                  <a:srgbClr val="0070C0"/>
                </a:solidFill>
              </a:rPr>
              <a:t>Blue</a:t>
            </a:r>
            <a:r>
              <a:rPr lang="en-SG" sz="2400" dirty="0"/>
              <a:t> for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Vertical for your components</a:t>
            </a:r>
          </a:p>
        </p:txBody>
      </p:sp>
    </p:spTree>
    <p:extLst>
      <p:ext uri="{BB962C8B-B14F-4D97-AF65-F5344CB8AC3E}">
        <p14:creationId xmlns:p14="http://schemas.microsoft.com/office/powerpoint/2010/main" val="317941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96CD-88C2-1B41-8AFD-4AA3D82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87" y="347270"/>
            <a:ext cx="10515600" cy="1325563"/>
          </a:xfrm>
        </p:spPr>
        <p:txBody>
          <a:bodyPr/>
          <a:lstStyle/>
          <a:p>
            <a:r>
              <a:rPr lang="en-US" dirty="0"/>
              <a:t>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064E-D5AA-BC4F-8277-A75C6137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15" y="1813750"/>
            <a:ext cx="10515600" cy="4351338"/>
          </a:xfrm>
        </p:spPr>
        <p:txBody>
          <a:bodyPr/>
          <a:lstStyle/>
          <a:p>
            <a:r>
              <a:rPr lang="en-SG" dirty="0"/>
              <a:t>“A </a:t>
            </a:r>
            <a:r>
              <a:rPr lang="en-SG" b="1" dirty="0"/>
              <a:t>light-emitting diode</a:t>
            </a:r>
            <a:r>
              <a:rPr lang="en-SG" dirty="0"/>
              <a:t> (</a:t>
            </a:r>
            <a:r>
              <a:rPr lang="en-SG" b="1" dirty="0"/>
              <a:t>LED</a:t>
            </a:r>
            <a:r>
              <a:rPr lang="en-SG" dirty="0"/>
              <a:t>) is a </a:t>
            </a:r>
            <a:r>
              <a:rPr lang="en-SG" dirty="0">
                <a:hlinkClick r:id="rId2" tooltip="Semiconductor"/>
              </a:rPr>
              <a:t>semiconductor</a:t>
            </a:r>
            <a:r>
              <a:rPr lang="en-SG" dirty="0"/>
              <a:t> </a:t>
            </a:r>
            <a:r>
              <a:rPr lang="en-SG" dirty="0">
                <a:hlinkClick r:id="rId3" tooltip="Light source"/>
              </a:rPr>
              <a:t>light source</a:t>
            </a:r>
            <a:r>
              <a:rPr lang="en-SG" dirty="0"/>
              <a:t> that emits light when </a:t>
            </a:r>
            <a:r>
              <a:rPr lang="en-SG" dirty="0">
                <a:hlinkClick r:id="rId4" tooltip="Electric current"/>
              </a:rPr>
              <a:t>current</a:t>
            </a:r>
            <a:r>
              <a:rPr lang="en-SG" dirty="0"/>
              <a:t> flows through it. ”</a:t>
            </a:r>
            <a:endParaRPr lang="en-US" dirty="0"/>
          </a:p>
          <a:p>
            <a:r>
              <a:rPr lang="en-US" dirty="0"/>
              <a:t>Diode: Component allowing one-way current flow</a:t>
            </a:r>
          </a:p>
          <a:p>
            <a:endParaRPr lang="en-US" dirty="0"/>
          </a:p>
          <a:p>
            <a:r>
              <a:rPr lang="en-US" dirty="0"/>
              <a:t>Anode +: Longer leg</a:t>
            </a:r>
          </a:p>
          <a:p>
            <a:r>
              <a:rPr lang="en-US" dirty="0"/>
              <a:t>Cathode -: Shorter Leg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401A-E329-2545-BCCA-9ADCBF3D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8550B-B27D-6342-8F13-92E6F18F3C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33" t="54477" r="18268" b="30374"/>
          <a:stretch/>
        </p:blipFill>
        <p:spPr>
          <a:xfrm>
            <a:off x="6362814" y="493939"/>
            <a:ext cx="5360771" cy="10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B4F2A-A0A4-E14E-B0AC-DAAD0C24B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453" y="3435741"/>
            <a:ext cx="4137562" cy="31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BA42-6D14-C046-85D0-1061322E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9" y="255431"/>
            <a:ext cx="10515600" cy="1325563"/>
          </a:xfrm>
        </p:spPr>
        <p:txBody>
          <a:bodyPr/>
          <a:lstStyle/>
          <a:p>
            <a:r>
              <a:rPr lang="en-US" dirty="0"/>
              <a:t>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BE85-D6BE-2844-B910-14723351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46" y="175698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Resists the flow of current</a:t>
            </a:r>
          </a:p>
          <a:p>
            <a:r>
              <a:rPr lang="en-US" sz="2400" dirty="0"/>
              <a:t>Resistor </a:t>
            </a:r>
            <a:r>
              <a:rPr lang="en-US" sz="2400" dirty="0" err="1"/>
              <a:t>Colour</a:t>
            </a:r>
            <a:r>
              <a:rPr lang="en-US" sz="2400" dirty="0"/>
              <a:t> bands</a:t>
            </a:r>
          </a:p>
          <a:p>
            <a:r>
              <a:rPr lang="en-US" sz="2400" dirty="0"/>
              <a:t>4-band 330 ohm	</a:t>
            </a:r>
          </a:p>
          <a:p>
            <a:pPr lvl="1"/>
            <a:r>
              <a:rPr lang="en-US" sz="2000" dirty="0"/>
              <a:t>Orange, Orange, Brown, Gold</a:t>
            </a:r>
          </a:p>
          <a:p>
            <a:pPr lvl="1"/>
            <a:r>
              <a:rPr lang="en-US" sz="2000" dirty="0"/>
              <a:t>3, 3, x10, 5% tolerance</a:t>
            </a:r>
          </a:p>
          <a:p>
            <a:r>
              <a:rPr lang="en-US" sz="2400" dirty="0"/>
              <a:t>4-band 10K ohm</a:t>
            </a:r>
          </a:p>
          <a:p>
            <a:pPr lvl="1"/>
            <a:r>
              <a:rPr lang="en-US" sz="2000" dirty="0"/>
              <a:t>1, 0, x1000, 5% tolerance</a:t>
            </a:r>
          </a:p>
          <a:p>
            <a:pPr lvl="1"/>
            <a:r>
              <a:rPr lang="en-US" sz="2000" dirty="0"/>
              <a:t>Blown, Black, Orange, Gold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45695-994D-FB40-BEE5-9F7960F1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08CC6-C032-A046-8FCD-FDBB73FF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14497" r="19878" b="52156"/>
          <a:stretch/>
        </p:blipFill>
        <p:spPr>
          <a:xfrm>
            <a:off x="3978233" y="3932652"/>
            <a:ext cx="8078921" cy="268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BCAA7-E894-9B4F-A3E0-50D84489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53" y="34976"/>
            <a:ext cx="4623201" cy="39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B13FF-3945-8241-B0F0-0B4478BC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606"/>
            <a:ext cx="4805627" cy="3493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8E8F1-8638-1F47-9976-61275C61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8255"/>
            <a:ext cx="10515600" cy="1013593"/>
          </a:xfrm>
        </p:spPr>
        <p:txBody>
          <a:bodyPr/>
          <a:lstStyle/>
          <a:p>
            <a:r>
              <a:rPr lang="en-US" dirty="0"/>
              <a:t>Connecting the LED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11D0-805A-8C4E-90BB-9FFA60B4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2" y="1031848"/>
            <a:ext cx="11494127" cy="4351338"/>
          </a:xfrm>
        </p:spPr>
        <p:txBody>
          <a:bodyPr/>
          <a:lstStyle/>
          <a:p>
            <a:r>
              <a:rPr lang="en-US" dirty="0"/>
              <a:t>Unplug USB cable before working on electronics</a:t>
            </a:r>
          </a:p>
          <a:p>
            <a:r>
              <a:rPr lang="en-US" dirty="0"/>
              <a:t>Breadboard + ESP32 board (G32, GND) + 330 ohm resistor + LED + wires</a:t>
            </a:r>
          </a:p>
          <a:p>
            <a:r>
              <a:rPr lang="en-US" dirty="0"/>
              <a:t>Pinouts may differ slightly from diagram. Always check the pin labels!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B51D6-C772-F349-8642-17C7456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7413E-5EEB-B848-BE19-6C2D92FD4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66"/>
          <a:stretch/>
        </p:blipFill>
        <p:spPr>
          <a:xfrm>
            <a:off x="4878486" y="2603448"/>
            <a:ext cx="3870358" cy="3493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4CED9-880A-EA42-9B09-CE51EDE47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312" y="2459422"/>
            <a:ext cx="3220935" cy="440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8C2B5-05AE-0A45-94B4-0EDFE26EF553}"/>
              </a:ext>
            </a:extLst>
          </p:cNvPr>
          <p:cNvSpPr txBox="1"/>
          <p:nvPr/>
        </p:nvSpPr>
        <p:spPr>
          <a:xfrm>
            <a:off x="54545" y="354787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F5A6C-9262-994B-B3F7-D0D1657C7083}"/>
              </a:ext>
            </a:extLst>
          </p:cNvPr>
          <p:cNvSpPr txBox="1"/>
          <p:nvPr/>
        </p:nvSpPr>
        <p:spPr>
          <a:xfrm>
            <a:off x="1732450" y="35478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</p:spTree>
    <p:extLst>
      <p:ext uri="{BB962C8B-B14F-4D97-AF65-F5344CB8AC3E}">
        <p14:creationId xmlns:p14="http://schemas.microsoft.com/office/powerpoint/2010/main" val="291185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4FE9-51A3-764F-96F8-905BE1C7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20" y="219033"/>
            <a:ext cx="10515600" cy="1325563"/>
          </a:xfrm>
        </p:spPr>
        <p:txBody>
          <a:bodyPr/>
          <a:lstStyle/>
          <a:p>
            <a:r>
              <a:rPr lang="en-US" dirty="0"/>
              <a:t>Program the board with 02-blinky.ino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603F-7F07-2441-BD5F-60581276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8C333-7484-2A46-82D1-2AE64B79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0" y="1849004"/>
            <a:ext cx="10008960" cy="45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3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2C34-B596-3240-99AE-C8B03E70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66" y="218107"/>
            <a:ext cx="10515600" cy="1024288"/>
          </a:xfrm>
        </p:spPr>
        <p:txBody>
          <a:bodyPr/>
          <a:lstStyle/>
          <a:p>
            <a:r>
              <a:rPr lang="en-US" dirty="0"/>
              <a:t>03-button button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62FAC5-EE88-444E-A757-815A9F36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17724"/>
            <a:ext cx="4595751" cy="29395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C407-9BCA-2C42-B40C-5EABE123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C82320-8791-5041-8FD2-29171FD44FB9}"/>
              </a:ext>
            </a:extLst>
          </p:cNvPr>
          <p:cNvSpPr txBox="1">
            <a:spLocks/>
          </p:cNvSpPr>
          <p:nvPr/>
        </p:nvSpPr>
        <p:spPr>
          <a:xfrm>
            <a:off x="404921" y="14505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10k ohm resistor + button + wires -&gt; G34</a:t>
            </a:r>
          </a:p>
          <a:p>
            <a:r>
              <a:rPr lang="en-US" dirty="0"/>
              <a:t>Actual breakout 3V3 pin position </a:t>
            </a:r>
            <a:r>
              <a:rPr lang="en-US" b="1" dirty="0"/>
              <a:t>differs from picture</a:t>
            </a:r>
          </a:p>
          <a:p>
            <a:r>
              <a:rPr lang="en-US" dirty="0"/>
              <a:t>“Pull down” resistor setup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694CB-BAE0-974C-B34E-9A0A84A7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55" y="2351397"/>
            <a:ext cx="2924670" cy="400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8D97B-D09D-0D49-962F-FFEACD32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83" y="3018644"/>
            <a:ext cx="4496874" cy="3337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189E7-5862-5D47-8BF1-6C9FED617444}"/>
              </a:ext>
            </a:extLst>
          </p:cNvPr>
          <p:cNvSpPr txBox="1"/>
          <p:nvPr/>
        </p:nvSpPr>
        <p:spPr>
          <a:xfrm>
            <a:off x="93778" y="377952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25CCB-FFB5-364D-BED4-E3DA283BFD95}"/>
              </a:ext>
            </a:extLst>
          </p:cNvPr>
          <p:cNvSpPr txBox="1"/>
          <p:nvPr/>
        </p:nvSpPr>
        <p:spPr>
          <a:xfrm>
            <a:off x="129845" y="54255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3V3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3BE94-E02F-3443-AD3C-2763E41FD1E7}"/>
              </a:ext>
            </a:extLst>
          </p:cNvPr>
          <p:cNvSpPr txBox="1"/>
          <p:nvPr/>
        </p:nvSpPr>
        <p:spPr>
          <a:xfrm>
            <a:off x="1120985" y="37115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4F02F-CBF0-2A46-A1E5-F20DCD21CD0B}"/>
              </a:ext>
            </a:extLst>
          </p:cNvPr>
          <p:cNvSpPr txBox="1"/>
          <p:nvPr/>
        </p:nvSpPr>
        <p:spPr>
          <a:xfrm>
            <a:off x="1916825" y="37115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G34</a:t>
            </a:r>
          </a:p>
        </p:txBody>
      </p:sp>
    </p:spTree>
    <p:extLst>
      <p:ext uri="{BB962C8B-B14F-4D97-AF65-F5344CB8AC3E}">
        <p14:creationId xmlns:p14="http://schemas.microsoft.com/office/powerpoint/2010/main" val="136771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9C5A-1D69-0E4D-BE82-80E5E2F7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136525"/>
            <a:ext cx="10515600" cy="1325563"/>
          </a:xfrm>
        </p:spPr>
        <p:txBody>
          <a:bodyPr/>
          <a:lstStyle/>
          <a:p>
            <a:r>
              <a:rPr lang="en-US" dirty="0"/>
              <a:t>SDK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7CC3-5630-A54D-AD0B-37FF92BC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825625"/>
            <a:ext cx="11562347" cy="4351338"/>
          </a:xfrm>
        </p:spPr>
        <p:txBody>
          <a:bodyPr>
            <a:normAutofit/>
          </a:bodyPr>
          <a:lstStyle/>
          <a:p>
            <a:r>
              <a:rPr lang="en-SG" sz="2400" dirty="0">
                <a:hlinkClick r:id="rId2"/>
              </a:rPr>
              <a:t>https://github.com/yeokm1/iot-esp32-mcu-workshop </a:t>
            </a:r>
            <a:endParaRPr lang="en-SG" sz="2400" dirty="0"/>
          </a:p>
          <a:p>
            <a:r>
              <a:rPr lang="en-SG" sz="2400" dirty="0"/>
              <a:t>Install Serial Virtual Com Port drivers for your operating system if needed</a:t>
            </a:r>
          </a:p>
          <a:p>
            <a:pPr lvl="1"/>
            <a:r>
              <a:rPr lang="en-SG" sz="2000" dirty="0">
                <a:hlinkClick r:id="rId3"/>
              </a:rPr>
              <a:t>https://www.silabs.com/products/development-tools/software/usb-to-uart-bridge-vcp-drivers</a:t>
            </a:r>
            <a:endParaRPr lang="en-SG" sz="2000" dirty="0"/>
          </a:p>
          <a:p>
            <a:r>
              <a:rPr lang="en-SG" sz="2400" dirty="0"/>
              <a:t>Install Arduino IDE:</a:t>
            </a:r>
          </a:p>
          <a:p>
            <a:pPr lvl="1"/>
            <a:r>
              <a:rPr lang="en-SG" sz="2000" dirty="0">
                <a:hlinkClick r:id="rId4"/>
              </a:rPr>
              <a:t>https://www.arduino.cc/en/main/software </a:t>
            </a:r>
            <a:endParaRPr lang="en-SG" sz="2000" dirty="0"/>
          </a:p>
          <a:p>
            <a:r>
              <a:rPr lang="en-SG" dirty="0"/>
              <a:t>Instal</a:t>
            </a:r>
            <a:r>
              <a:rPr lang="en-SG" sz="2400" dirty="0"/>
              <a:t>l ESP32 SDK addon to Arduino IDE</a:t>
            </a:r>
          </a:p>
          <a:p>
            <a:pPr lvl="1"/>
            <a:r>
              <a:rPr lang="en-SG" sz="2000" dirty="0"/>
              <a:t>Add the following path to Additional Boards URL configuration</a:t>
            </a:r>
          </a:p>
          <a:p>
            <a:pPr lvl="1"/>
            <a:r>
              <a:rPr lang="en-SG" sz="2000" dirty="0">
                <a:hlinkClick r:id="rId5"/>
              </a:rPr>
              <a:t>https://dl.espressif.com/dl/package_esp32_index.json</a:t>
            </a: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A7CE1-B987-2E4C-97F7-013BE8AB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9559-1847-944E-B893-E40A4C7F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257774"/>
            <a:ext cx="10515600" cy="1325563"/>
          </a:xfrm>
        </p:spPr>
        <p:txBody>
          <a:bodyPr/>
          <a:lstStyle/>
          <a:p>
            <a:r>
              <a:rPr lang="en-US" dirty="0"/>
              <a:t>Pull down resistor for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C5C1B-6AD6-6248-9804-65667B91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1508890"/>
            <a:ext cx="10515600" cy="912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Resistor “pulls” IO32 to ground when button is released</a:t>
            </a:r>
          </a:p>
          <a:p>
            <a:r>
              <a:rPr lang="en-US" dirty="0"/>
              <a:t>Guarantees that IO35 pin goes to 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43671-C7DE-C945-AB86-F2AFA24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B8BE220-3C00-9B48-B707-E7D1B9A4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2834453"/>
            <a:ext cx="5650523" cy="3614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EE6B4-BAE5-7449-AB76-0B8CEAEF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535" y="920555"/>
            <a:ext cx="3962400" cy="5425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935E6-0873-1743-8830-A1C64DE8E249}"/>
              </a:ext>
            </a:extLst>
          </p:cNvPr>
          <p:cNvSpPr txBox="1"/>
          <p:nvPr/>
        </p:nvSpPr>
        <p:spPr>
          <a:xfrm>
            <a:off x="1020370" y="355603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3766-82BE-2B47-B0E3-550770695F7A}"/>
              </a:ext>
            </a:extLst>
          </p:cNvPr>
          <p:cNvSpPr txBox="1"/>
          <p:nvPr/>
        </p:nvSpPr>
        <p:spPr>
          <a:xfrm>
            <a:off x="873557" y="5543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3V3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66AAE-1D88-E048-9084-36453929E438}"/>
              </a:ext>
            </a:extLst>
          </p:cNvPr>
          <p:cNvSpPr txBox="1"/>
          <p:nvPr/>
        </p:nvSpPr>
        <p:spPr>
          <a:xfrm>
            <a:off x="2233576" y="35049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11669-57CD-9E45-A758-D957ED267249}"/>
              </a:ext>
            </a:extLst>
          </p:cNvPr>
          <p:cNvSpPr txBox="1"/>
          <p:nvPr/>
        </p:nvSpPr>
        <p:spPr>
          <a:xfrm>
            <a:off x="3103074" y="35049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G34</a:t>
            </a:r>
          </a:p>
        </p:txBody>
      </p:sp>
    </p:spTree>
    <p:extLst>
      <p:ext uri="{BB962C8B-B14F-4D97-AF65-F5344CB8AC3E}">
        <p14:creationId xmlns:p14="http://schemas.microsoft.com/office/powerpoint/2010/main" val="251868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8860-9747-7949-A8CB-6872B034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5" y="136525"/>
            <a:ext cx="10515600" cy="1079874"/>
          </a:xfrm>
        </p:spPr>
        <p:txBody>
          <a:bodyPr/>
          <a:lstStyle/>
          <a:p>
            <a:r>
              <a:rPr lang="en-US" dirty="0"/>
              <a:t>Program the board with 03-button.ino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000E-5999-FD4C-A1A1-4EC6DCD6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5" y="1402136"/>
            <a:ext cx="11167753" cy="4351338"/>
          </a:xfrm>
        </p:spPr>
        <p:txBody>
          <a:bodyPr>
            <a:normAutofit/>
          </a:bodyPr>
          <a:lstStyle/>
          <a:p>
            <a:r>
              <a:rPr lang="en-SG" sz="2400" dirty="0"/>
              <a:t>We want to toggle LED on each button press</a:t>
            </a:r>
          </a:p>
          <a:p>
            <a:r>
              <a:rPr lang="en-SG" sz="2400" dirty="0"/>
              <a:t>Observe looping speed of button press detection is too fast to be useful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65E2-B5DD-AE42-AFDC-40D04805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C3B06-EFEC-C446-A723-FBA51165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52" y="2479295"/>
            <a:ext cx="6952678" cy="40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62AB-3F24-CD43-8E24-6D97162D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r>
              <a:rPr lang="en-US" dirty="0"/>
              <a:t>04-debounce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5FEA-A1AD-B546-BF53-0DD6E1CB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460500"/>
            <a:ext cx="10515600" cy="4351338"/>
          </a:xfrm>
        </p:spPr>
        <p:txBody>
          <a:bodyPr/>
          <a:lstStyle/>
          <a:p>
            <a:r>
              <a:rPr lang="en-US" dirty="0"/>
              <a:t>Process one input within an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63B6-9DA1-D949-B72A-9E34719C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F6CA4-0E83-B249-A53D-D58E1E93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76" y="2505416"/>
            <a:ext cx="6113930" cy="40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4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EA63-24E7-844B-B19C-F1C46AF8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6986"/>
          </a:xfrm>
        </p:spPr>
        <p:txBody>
          <a:bodyPr/>
          <a:lstStyle/>
          <a:p>
            <a:r>
              <a:rPr lang="en-US" dirty="0"/>
              <a:t>05-wifi-post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23B1-51E2-E949-9F88-3E2C9D9CF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961"/>
            <a:ext cx="10515600" cy="49490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Making a POST request to the server via a button press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Able to receive a POST request using a Go program</a:t>
            </a:r>
          </a:p>
          <a:p>
            <a:r>
              <a:rPr lang="en-US" dirty="0"/>
              <a:t>WIFI_SSID: </a:t>
            </a:r>
            <a:r>
              <a:rPr lang="en-US" dirty="0" err="1"/>
              <a:t>iot</a:t>
            </a:r>
            <a:r>
              <a:rPr lang="en-US" dirty="0"/>
              <a:t>-workshop</a:t>
            </a:r>
          </a:p>
          <a:p>
            <a:r>
              <a:rPr lang="en-US" dirty="0"/>
              <a:t>WIFI_PASS: esp32isgreat</a:t>
            </a:r>
          </a:p>
          <a:p>
            <a:r>
              <a:rPr lang="en-US" dirty="0"/>
              <a:t>HOST</a:t>
            </a:r>
            <a:r>
              <a:rPr lang="en-US"/>
              <a:t>: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A97C-ED0F-BC4E-A323-58031F5E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C23D8-D5EF-0B4E-8C85-6388F05B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898900"/>
            <a:ext cx="10020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7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E2C0-9B74-7745-9076-3F638855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3" y="0"/>
            <a:ext cx="10515600" cy="989113"/>
          </a:xfrm>
        </p:spPr>
        <p:txBody>
          <a:bodyPr/>
          <a:lstStyle/>
          <a:p>
            <a:r>
              <a:rPr lang="en-US" dirty="0"/>
              <a:t>06-wifi-get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E2EF-6E2A-7146-8AF8-22B7F1D5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7" y="81394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Making a Get Request to a server to get instruction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Serve a GET request using a Go program</a:t>
            </a:r>
          </a:p>
          <a:p>
            <a:r>
              <a:rPr lang="en-US" dirty="0"/>
              <a:t>WIFI_SSID: </a:t>
            </a:r>
            <a:r>
              <a:rPr lang="en-US" dirty="0" err="1"/>
              <a:t>iot</a:t>
            </a:r>
            <a:r>
              <a:rPr lang="en-US" dirty="0"/>
              <a:t>-workshop</a:t>
            </a:r>
          </a:p>
          <a:p>
            <a:r>
              <a:rPr lang="en-US" dirty="0"/>
              <a:t>WIFI_PASS: esp32isgreat</a:t>
            </a:r>
          </a:p>
          <a:p>
            <a:r>
              <a:rPr lang="en-US" dirty="0"/>
              <a:t>HOST: …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6739A-69B3-3A47-B9E3-D8A97BC7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7C089-DC4D-DD4B-9B32-CC91117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3" y="3562189"/>
            <a:ext cx="11365014" cy="27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B999A-8D6F-F640-B813-63A8064D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69" y="2317035"/>
            <a:ext cx="3220935" cy="4404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EE90B-F43E-794F-BE44-EB37D136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02" y="365124"/>
            <a:ext cx="10515600" cy="1325563"/>
          </a:xfrm>
        </p:spPr>
        <p:txBody>
          <a:bodyPr/>
          <a:lstStyle/>
          <a:p>
            <a:r>
              <a:rPr lang="en-US" dirty="0"/>
              <a:t>Why LED needs a resistor?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A7265-7E4C-524F-B680-50F191CF6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151" y="2024062"/>
                <a:ext cx="10407869" cy="4351338"/>
              </a:xfrm>
            </p:spPr>
            <p:txBody>
              <a:bodyPr>
                <a:normAutofit/>
              </a:bodyPr>
              <a:lstStyle/>
              <a:p>
                <a:r>
                  <a:rPr lang="en-SG" sz="2000" dirty="0"/>
                  <a:t>The ballast resistor is used to limit the current through the LED and to prevent damage</a:t>
                </a:r>
              </a:p>
              <a:p>
                <a:r>
                  <a:rPr lang="en-US" sz="2000" dirty="0"/>
                  <a:t>Minimum Resistor calculation for LED only</a:t>
                </a:r>
              </a:p>
              <a:p>
                <a:pPr lvl="1"/>
                <a:r>
                  <a:rPr lang="en-US" sz="1600" dirty="0"/>
                  <a:t>LED Specification: 1.8V drop, max 20mA current</a:t>
                </a:r>
              </a:p>
              <a:p>
                <a:pPr lvl="1"/>
                <a:r>
                  <a:rPr lang="en-US" sz="1600" dirty="0"/>
                  <a:t>ESP32 pin source voltage: 3.3V</a:t>
                </a:r>
              </a:p>
              <a:p>
                <a:pPr lvl="1"/>
                <a:r>
                  <a:rPr lang="en-US" sz="1600" dirty="0"/>
                  <a:t>Minimum Resistance for LED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𝑉𝐿𝐸𝐷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3.3 − 1.8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0.02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=75Ω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But ESP32 has a pin current limit of 12mA</a:t>
                </a:r>
              </a:p>
              <a:p>
                <a:pPr lvl="1"/>
                <a:r>
                  <a:rPr lang="en-US" sz="1600" dirty="0"/>
                  <a:t>Minimum Resistance to satisfy ESP32 limits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𝑉𝐿𝐸𝐷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3.3 − 1.8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125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In testing: 12mA current supplied to LED is too bright</a:t>
                </a:r>
              </a:p>
              <a:p>
                <a:pPr lvl="1"/>
                <a:r>
                  <a:rPr lang="en-US" sz="1600" dirty="0"/>
                  <a:t>So we use a higher resistance like 330 ohm to further drop the current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A7265-7E4C-524F-B680-50F191CF6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151" y="2024062"/>
                <a:ext cx="10407869" cy="4351338"/>
              </a:xfrm>
              <a:blipFill>
                <a:blip r:embed="rId3"/>
                <a:stretch>
                  <a:fillRect l="-3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4B9E4-5486-D54C-BC68-73C563A7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4751E-8A0F-F745-A833-DADE1B9CC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66"/>
          <a:stretch/>
        </p:blipFill>
        <p:spPr>
          <a:xfrm>
            <a:off x="9982200" y="51951"/>
            <a:ext cx="2162604" cy="19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8178-8CC2-6545-A1E9-4F3B03C8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5" y="86638"/>
            <a:ext cx="10515600" cy="1325563"/>
          </a:xfrm>
        </p:spPr>
        <p:txBody>
          <a:bodyPr/>
          <a:lstStyle/>
          <a:p>
            <a:r>
              <a:rPr lang="en-US" dirty="0"/>
              <a:t>Components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4D2-D652-6346-89D7-8CEF6FEEC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5" y="189116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ESP32 breakout board</a:t>
            </a:r>
          </a:p>
          <a:p>
            <a:r>
              <a:rPr lang="en-US" dirty="0"/>
              <a:t>50cm micro-USB cable</a:t>
            </a:r>
          </a:p>
          <a:p>
            <a:r>
              <a:rPr lang="en-US" dirty="0"/>
              <a:t>Half-size breadboard</a:t>
            </a:r>
          </a:p>
          <a:p>
            <a:r>
              <a:rPr lang="en-US" dirty="0"/>
              <a:t>Bunch of wires</a:t>
            </a:r>
          </a:p>
          <a:p>
            <a:endParaRPr lang="en-US" dirty="0"/>
          </a:p>
          <a:p>
            <a:r>
              <a:rPr lang="en-US" dirty="0"/>
              <a:t>In ESD bag</a:t>
            </a:r>
          </a:p>
          <a:p>
            <a:pPr lvl="1"/>
            <a:r>
              <a:rPr lang="en-US" dirty="0"/>
              <a:t>Red LED</a:t>
            </a:r>
          </a:p>
          <a:p>
            <a:pPr lvl="1"/>
            <a:r>
              <a:rPr lang="en-US" dirty="0"/>
              <a:t>Push button</a:t>
            </a:r>
          </a:p>
          <a:p>
            <a:pPr lvl="1"/>
            <a:r>
              <a:rPr lang="en-US" dirty="0"/>
              <a:t>330 ohm resistor</a:t>
            </a:r>
          </a:p>
          <a:p>
            <a:pPr lvl="1"/>
            <a:r>
              <a:rPr lang="en-US" dirty="0"/>
              <a:t>10k ohm resistor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994B4-46BB-9449-8BD1-44433286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1E7F2-E3F1-F745-A527-B464021A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732" y="-5932"/>
            <a:ext cx="5677268" cy="418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B622F-E011-A24E-9748-87A0EA5E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79" y="3557484"/>
            <a:ext cx="5163630" cy="3213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ED41C-E0E7-B249-B659-DF0FB5F9E212}"/>
              </a:ext>
            </a:extLst>
          </p:cNvPr>
          <p:cNvSpPr txBox="1"/>
          <p:nvPr/>
        </p:nvSpPr>
        <p:spPr>
          <a:xfrm>
            <a:off x="6087781" y="4145843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330 ohm resistor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84301-E5A0-7648-A964-103A07FE8F54}"/>
              </a:ext>
            </a:extLst>
          </p:cNvPr>
          <p:cNvSpPr txBox="1"/>
          <p:nvPr/>
        </p:nvSpPr>
        <p:spPr>
          <a:xfrm>
            <a:off x="6002534" y="4824843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ohm resistor</a:t>
            </a:r>
          </a:p>
        </p:txBody>
      </p:sp>
    </p:spTree>
    <p:extLst>
      <p:ext uri="{BB962C8B-B14F-4D97-AF65-F5344CB8AC3E}">
        <p14:creationId xmlns:p14="http://schemas.microsoft.com/office/powerpoint/2010/main" val="257155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FDA-2C80-3F43-B6FD-BDE2AD8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830D-3289-C14D-8E2C-77A26046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of ESP32 and Arduino</a:t>
            </a:r>
          </a:p>
          <a:p>
            <a:r>
              <a:rPr lang="en-SG" dirty="0"/>
              <a:t>Basics of electronics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Serial - Setting up of software SDK and 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Blink - Connecting and blinking 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Button - Connecting button and try to detect press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Debounce - Concept of input debouncing</a:t>
            </a:r>
          </a:p>
          <a:p>
            <a:r>
              <a:rPr lang="en-SG" dirty="0"/>
              <a:t>The “Internet” portion of IoT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SG" dirty="0"/>
              <a:t>Post - Posting Request to a server on button press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SG" dirty="0"/>
              <a:t>Get - Repeatedly polling the server for on or off instruction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80A1-2156-4241-8989-CD653FAF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3581-6D3B-E04E-B34F-99F638A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62997"/>
            <a:ext cx="10515600" cy="1325563"/>
          </a:xfrm>
        </p:spPr>
        <p:txBody>
          <a:bodyPr/>
          <a:lstStyle/>
          <a:p>
            <a:r>
              <a:rPr lang="en-US" dirty="0"/>
              <a:t>Who made the ESP32?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116E-A6B1-C749-AB95-A4133ED7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848774"/>
            <a:ext cx="10705618" cy="4351338"/>
          </a:xfrm>
        </p:spPr>
        <p:txBody>
          <a:bodyPr/>
          <a:lstStyle/>
          <a:p>
            <a:r>
              <a:rPr lang="en-US" dirty="0"/>
              <a:t>Made by </a:t>
            </a:r>
            <a:r>
              <a:rPr lang="en-US" dirty="0" err="1"/>
              <a:t>Espressif</a:t>
            </a:r>
            <a:r>
              <a:rPr lang="en-US" dirty="0"/>
              <a:t> Systems based in Shanghai</a:t>
            </a:r>
          </a:p>
          <a:p>
            <a:r>
              <a:rPr lang="en-SG" dirty="0"/>
              <a:t>Fabless semiconductor company</a:t>
            </a:r>
            <a:endParaRPr lang="en-US" dirty="0"/>
          </a:p>
          <a:p>
            <a:r>
              <a:rPr lang="en-US" dirty="0"/>
              <a:t>Founded by Singaporean Teo </a:t>
            </a:r>
            <a:r>
              <a:rPr lang="en-US" dirty="0" err="1"/>
              <a:t>Swee</a:t>
            </a:r>
            <a:r>
              <a:rPr lang="en-US" dirty="0"/>
              <a:t> Ann in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B32C-03A3-8A45-BCB7-A1BBEC6F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C501C-92EC-364A-A0C9-CBB4CFF0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29" y="1690688"/>
            <a:ext cx="3263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7AA59-C810-3D43-AABF-A6DA7ADF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64" y="3842808"/>
            <a:ext cx="5181600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3C30-38ED-6040-A366-28DCF2C5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0776284" cy="1325563"/>
          </a:xfrm>
        </p:spPr>
        <p:txBody>
          <a:bodyPr/>
          <a:lstStyle/>
          <a:p>
            <a:r>
              <a:rPr lang="en-US" dirty="0"/>
              <a:t>ESP32 chip vs ESP32 module vs ESP32 breakout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8A780-6EFF-9446-BCBD-5A34808B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A0D36-51DA-8B4C-8396-6A5B51BE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20" y="4079631"/>
            <a:ext cx="4184529" cy="245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942A1-0068-BD42-ACB1-EBBE2223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90" y="1399931"/>
            <a:ext cx="39751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51752-D57B-5A42-99AA-DFC20A21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" y="2958473"/>
            <a:ext cx="3412671" cy="34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E798-EE57-2444-B5B3-8A804326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868A-90A9-5548-8B81-ADB9578A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29973C-C925-354F-9CC5-E28BD6BAA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71283"/>
              </p:ext>
            </p:extLst>
          </p:nvPr>
        </p:nvGraphicFramePr>
        <p:xfrm>
          <a:off x="478303" y="2754154"/>
          <a:ext cx="112353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7697">
                  <a:extLst>
                    <a:ext uri="{9D8B030D-6E8A-4147-A177-3AD203B41FA5}">
                      <a16:colId xmlns:a16="http://schemas.microsoft.com/office/drawing/2014/main" val="1275722450"/>
                    </a:ext>
                  </a:extLst>
                </a:gridCol>
                <a:gridCol w="5617697">
                  <a:extLst>
                    <a:ext uri="{9D8B030D-6E8A-4147-A177-3AD203B41FA5}">
                      <a16:colId xmlns:a16="http://schemas.microsoft.com/office/drawing/2014/main" val="2271166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04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Xtensa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dual/single-core 32-bit LX6 microprocessor, operating at 160/240 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2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520 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60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4 - 16 </a:t>
                      </a:r>
                      <a:r>
                        <a:rPr lang="en-US" dirty="0" err="1"/>
                        <a:t>MiB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 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Wifi</a:t>
                      </a:r>
                      <a:r>
                        <a:rPr lang="en-US" dirty="0"/>
                        <a:t> 802.11n 2.4Ghz + BT 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2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Peripheral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UART, 2x SPI, 2x I2C, ADC, SD touch sensors,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7016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CC88507-0E6C-2049-9470-81309771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67" y="365125"/>
            <a:ext cx="3712330" cy="21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EB736-1497-FC4D-AC42-C7A43158C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518" y="262647"/>
            <a:ext cx="12212251" cy="63229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66494-274A-1B46-AEAA-7F273B5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1A0A-D7BA-B94A-9E96-DEAEAAE0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242923"/>
            <a:ext cx="10515600" cy="1325563"/>
          </a:xfrm>
        </p:spPr>
        <p:txBody>
          <a:bodyPr/>
          <a:lstStyle/>
          <a:p>
            <a:r>
              <a:rPr lang="en-US" dirty="0"/>
              <a:t>Why not single-board computers like Raspberry Pi?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71606D-F636-C44F-84E2-CAC6402B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1" t="9923" r="5091" b="13243"/>
          <a:stretch/>
        </p:blipFill>
        <p:spPr>
          <a:xfrm>
            <a:off x="96694" y="1651100"/>
            <a:ext cx="3575629" cy="23113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6E65-8403-8641-9CDD-A2A26BC4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784E85-13BA-4447-9931-C557289BB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09027"/>
              </p:ext>
            </p:extLst>
          </p:nvPr>
        </p:nvGraphicFramePr>
        <p:xfrm>
          <a:off x="3776134" y="1040941"/>
          <a:ext cx="8263466" cy="552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349">
                  <a:extLst>
                    <a:ext uri="{9D8B030D-6E8A-4147-A177-3AD203B41FA5}">
                      <a16:colId xmlns:a16="http://schemas.microsoft.com/office/drawing/2014/main" val="3675305516"/>
                    </a:ext>
                  </a:extLst>
                </a:gridCol>
                <a:gridCol w="313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926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Arduino-compatible ESP32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4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40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Dual Core 160/240Mhz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 core 1.5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47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520KB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1 - 4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220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VI GPU, 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594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 </a:t>
                      </a:r>
                      <a:r>
                        <a:rPr lang="en-SG" dirty="0" err="1"/>
                        <a:t>MiB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microSD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Wifi</a:t>
                      </a:r>
                      <a:r>
                        <a:rPr lang="en-US" dirty="0"/>
                        <a:t> 802.11n 2.4Ghz + BT 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audio, </a:t>
                      </a:r>
                      <a:r>
                        <a:rPr lang="en-SG" dirty="0" err="1"/>
                        <a:t>Wifi</a:t>
                      </a:r>
                      <a:r>
                        <a:rPr lang="en-SG" dirty="0"/>
                        <a:t> 2.4/5Ghz 802.11ac, BT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697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Real Time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Poorer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7409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Typical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0.8W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Price (SGD)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$50 - $80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879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0EDF067-5C47-D24C-BC93-B642F1DA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" y="4357146"/>
            <a:ext cx="3712330" cy="21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865</Words>
  <Application>Microsoft Macintosh PowerPoint</Application>
  <PresentationFormat>Widescreen</PresentationFormat>
  <Paragraphs>214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IoT ESP32 MCU workshop 101</vt:lpstr>
      <vt:lpstr>SDK installation</vt:lpstr>
      <vt:lpstr>Components Check</vt:lpstr>
      <vt:lpstr>Agenda</vt:lpstr>
      <vt:lpstr>Who made the ESP32?</vt:lpstr>
      <vt:lpstr>ESP32 chip vs ESP32 module vs ESP32 breakout</vt:lpstr>
      <vt:lpstr>ESP32 Specs</vt:lpstr>
      <vt:lpstr>PowerPoint Presentation</vt:lpstr>
      <vt:lpstr>Why not single-board computers like Raspberry Pi?</vt:lpstr>
      <vt:lpstr>Arduino SDK</vt:lpstr>
      <vt:lpstr>01-Serial</vt:lpstr>
      <vt:lpstr>PowerPoint Presentation</vt:lpstr>
      <vt:lpstr>02-Blinky</vt:lpstr>
      <vt:lpstr>Half/Full Breadboard</vt:lpstr>
      <vt:lpstr>LED</vt:lpstr>
      <vt:lpstr>Resistor</vt:lpstr>
      <vt:lpstr>Connecting the LED setup</vt:lpstr>
      <vt:lpstr>Program the board with 02-blinky.ino</vt:lpstr>
      <vt:lpstr>03-button button setup</vt:lpstr>
      <vt:lpstr>Pull down resistor for button</vt:lpstr>
      <vt:lpstr>Program the board with 03-button.ino</vt:lpstr>
      <vt:lpstr>04-debounce</vt:lpstr>
      <vt:lpstr>05-wifi-post</vt:lpstr>
      <vt:lpstr>06-wifi-get</vt:lpstr>
      <vt:lpstr>Why LED needs a resistor?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59</cp:revision>
  <dcterms:created xsi:type="dcterms:W3CDTF">2019-09-01T12:48:42Z</dcterms:created>
  <dcterms:modified xsi:type="dcterms:W3CDTF">2019-09-09T15:10:38Z</dcterms:modified>
</cp:coreProperties>
</file>